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0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</p:sldIdLst>
  <p:sldSz cy="5143500" cx="9144000"/>
  <p:notesSz cx="6858000" cy="9144000"/>
  <p:embeddedFontLst>
    <p:embeddedFont>
      <p:font typeface="Roboto"/>
      <p:regular r:id="rId41"/>
      <p:bold r:id="rId42"/>
      <p:italic r:id="rId43"/>
      <p:boldItalic r:id="rId44"/>
    </p:embeddedFont>
    <p:embeddedFont>
      <p:font typeface="Old Standard TT"/>
      <p:regular r:id="rId45"/>
      <p:bold r:id="rId46"/>
      <p:italic r:id="rId4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20" Type="http://schemas.openxmlformats.org/officeDocument/2006/relationships/slide" Target="slides/slide16.xml"/><Relationship Id="rId42" Type="http://schemas.openxmlformats.org/officeDocument/2006/relationships/font" Target="fonts/Roboto-bold.fntdata"/><Relationship Id="rId41" Type="http://schemas.openxmlformats.org/officeDocument/2006/relationships/font" Target="fonts/Roboto-regular.fntdata"/><Relationship Id="rId22" Type="http://schemas.openxmlformats.org/officeDocument/2006/relationships/slide" Target="slides/slide18.xml"/><Relationship Id="rId44" Type="http://schemas.openxmlformats.org/officeDocument/2006/relationships/font" Target="fonts/Roboto-boldItalic.fntdata"/><Relationship Id="rId21" Type="http://schemas.openxmlformats.org/officeDocument/2006/relationships/slide" Target="slides/slide17.xml"/><Relationship Id="rId43" Type="http://schemas.openxmlformats.org/officeDocument/2006/relationships/font" Target="fonts/Roboto-italic.fntdata"/><Relationship Id="rId24" Type="http://schemas.openxmlformats.org/officeDocument/2006/relationships/slide" Target="slides/slide20.xml"/><Relationship Id="rId46" Type="http://schemas.openxmlformats.org/officeDocument/2006/relationships/font" Target="fonts/OldStandardTT-bold.fntdata"/><Relationship Id="rId23" Type="http://schemas.openxmlformats.org/officeDocument/2006/relationships/slide" Target="slides/slide19.xml"/><Relationship Id="rId45" Type="http://schemas.openxmlformats.org/officeDocument/2006/relationships/font" Target="fonts/OldStandardTT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47" Type="http://schemas.openxmlformats.org/officeDocument/2006/relationships/font" Target="fonts/OldStandardTT-italic.fntdata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slide" Target="slides/slide31.xml"/><Relationship Id="rId12" Type="http://schemas.openxmlformats.org/officeDocument/2006/relationships/slide" Target="slides/slide8.xml"/><Relationship Id="rId34" Type="http://schemas.openxmlformats.org/officeDocument/2006/relationships/slide" Target="slides/slide30.xml"/><Relationship Id="rId15" Type="http://schemas.openxmlformats.org/officeDocument/2006/relationships/slide" Target="slides/slide11.xml"/><Relationship Id="rId37" Type="http://schemas.openxmlformats.org/officeDocument/2006/relationships/slide" Target="slides/slide33.xml"/><Relationship Id="rId14" Type="http://schemas.openxmlformats.org/officeDocument/2006/relationships/slide" Target="slides/slide10.xml"/><Relationship Id="rId36" Type="http://schemas.openxmlformats.org/officeDocument/2006/relationships/slide" Target="slides/slide32.xml"/><Relationship Id="rId17" Type="http://schemas.openxmlformats.org/officeDocument/2006/relationships/slide" Target="slides/slide13.xml"/><Relationship Id="rId39" Type="http://schemas.openxmlformats.org/officeDocument/2006/relationships/slide" Target="slides/slide35.xml"/><Relationship Id="rId16" Type="http://schemas.openxmlformats.org/officeDocument/2006/relationships/slide" Target="slides/slide12.xml"/><Relationship Id="rId38" Type="http://schemas.openxmlformats.org/officeDocument/2006/relationships/slide" Target="slides/slide34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Shape 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Shape 14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Shape 15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Shape 16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Shape 16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Shape 1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Shape 18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Shape 1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Shape 1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Shape 20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Shape 2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Shape 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Shape 21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Shape 22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Shape 24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Shape 2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Shape 26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Shape 2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Shape 27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Shape 28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Shape 2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hape 29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Shape 2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Shape 1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Shape 30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Shape 31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Shape 31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Shape 31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Shape 32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Shape 32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Shape 33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Shape 3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Shape 3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Shape 34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Shape 34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Shape 11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Shape 1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Shape 12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Shape 13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Shape 1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Shape 10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Shape 1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Shape 1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Shape 13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Shape 14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Shape 15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Shape 16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Shape 17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Shape 1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Shape 70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1" name="Shape 7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Shape 7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Shape 73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Shape 74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Shape 75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" name="Shape 76"/>
          <p:cNvSpPr txBox="1"/>
          <p:nvPr>
            <p:ph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7" name="Shape 77"/>
          <p:cNvSpPr txBox="1"/>
          <p:nvPr>
            <p:ph idx="1" type="body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Shape 7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">
  <p:cSld name="AUTOLAYOUT">
    <p:bg>
      <p:bgPr>
        <a:solidFill>
          <a:srgbClr val="FFFFFF"/>
        </a:solid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3367D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Shape 83"/>
          <p:cNvSpPr/>
          <p:nvPr/>
        </p:nvSpPr>
        <p:spPr>
          <a:xfrm rot="-5400000">
            <a:off x="4001650" y="900"/>
            <a:ext cx="5143500" cy="5141700"/>
          </a:xfrm>
          <a:prstGeom prst="rtTriangle">
            <a:avLst/>
          </a:prstGeom>
          <a:solidFill>
            <a:srgbClr val="5E97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Shape 84"/>
          <p:cNvSpPr txBox="1"/>
          <p:nvPr>
            <p:ph type="title"/>
          </p:nvPr>
        </p:nvSpPr>
        <p:spPr>
          <a:xfrm>
            <a:off x="332325" y="1096874"/>
            <a:ext cx="4339200" cy="2949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/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FFFFFF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FFFFFF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FFFFFF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FFFFFF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FFFFFF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FFFFFF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FFFFFF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FFFFFF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85" name="Shape 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lvl="1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  <a:lvl3pPr lvl="2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3pPr>
            <a:lvl4pPr lvl="3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4pPr>
            <a:lvl5pPr lvl="4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5pPr>
            <a:lvl6pPr lvl="5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6pPr>
            <a:lvl7pPr lvl="6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7pPr>
            <a:lvl8pPr lvl="7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8pPr>
            <a:lvl9pPr lvl="8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Shape 20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1" name="Shape 2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Shape 2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Shape 23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Shape 24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Shape 25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" name="Shape 26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Shape 29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Shape 30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Shape 31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Shape 32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Shape 33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Shape 3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" name="Shape 3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6" name="Shape 36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" name="Shape 3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Shape 41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" name="Shape 4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5" name="Shape 4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8" name="Shape 48"/>
          <p:cNvSpPr txBox="1"/>
          <p:nvPr>
            <p:ph idx="1" type="body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9" name="Shape 4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4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Shape 5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Shape 5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Shape 5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Shape 54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Shape 55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Shape 56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" name="Shape 57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" name="Shape 5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1" name="Shape 61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2" name="Shape 62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3" name="Shape 63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4" name="Shape 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Shape 6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68" name="Shape 6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geometr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8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6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5.xml"/><Relationship Id="rId3" Type="http://schemas.openxmlformats.org/officeDocument/2006/relationships/hyperlink" Target="http://scrumreferencecard.com/" TargetMode="External"/><Relationship Id="rId4" Type="http://schemas.openxmlformats.org/officeDocument/2006/relationships/hyperlink" Target="http://www.djaa.com/principles-kanban-method-0" TargetMode="Externa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6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/>
          <p:nvPr>
            <p:ph type="title"/>
          </p:nvPr>
        </p:nvSpPr>
        <p:spPr>
          <a:xfrm>
            <a:off x="332325" y="536500"/>
            <a:ext cx="7656900" cy="435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Recent Trends of Software Engineering 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- </a:t>
            </a:r>
            <a:r>
              <a:rPr lang="en"/>
              <a:t>John Sylvester</a:t>
            </a:r>
            <a:endParaRPr/>
          </a:p>
        </p:txBody>
      </p:sp>
      <p:sp>
        <p:nvSpPr>
          <p:cNvPr id="91" name="Shape 9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 txBox="1"/>
          <p:nvPr/>
        </p:nvSpPr>
        <p:spPr>
          <a:xfrm>
            <a:off x="198275" y="36575"/>
            <a:ext cx="8584200" cy="758100"/>
          </a:xfrm>
          <a:prstGeom prst="rect">
            <a:avLst/>
          </a:prstGeom>
          <a:noFill/>
          <a:ln cap="flat" cmpd="sng" w="952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572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Old Standard TT"/>
              <a:buAutoNum type="romanUcPeriod"/>
            </a:pPr>
            <a:r>
              <a:rPr b="1" lang="en" sz="2500" u="sng">
                <a:solidFill>
                  <a:schemeClr val="lt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Software : How it is developed using Agile?</a:t>
            </a:r>
            <a:r>
              <a:rPr b="1" lang="en" sz="3600" u="sng">
                <a:solidFill>
                  <a:schemeClr val="lt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 </a:t>
            </a:r>
            <a:endParaRPr b="1" u="sng"/>
          </a:p>
        </p:txBody>
      </p:sp>
      <p:sp>
        <p:nvSpPr>
          <p:cNvPr id="151" name="Shape 151"/>
          <p:cNvSpPr txBox="1"/>
          <p:nvPr/>
        </p:nvSpPr>
        <p:spPr>
          <a:xfrm>
            <a:off x="635682" y="637500"/>
            <a:ext cx="7709400" cy="38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Approach : Agile Principles</a:t>
            </a:r>
            <a:endParaRPr b="1" sz="2000">
              <a:solidFill>
                <a:schemeClr val="lt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556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Old Standard TT"/>
              <a:buAutoNum type="arabicPeriod"/>
            </a:pPr>
            <a:r>
              <a:rPr b="1" lang="en" sz="2000">
                <a:solidFill>
                  <a:schemeClr val="lt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Early and continuous delivery</a:t>
            </a:r>
            <a:endParaRPr b="1" sz="2000">
              <a:solidFill>
                <a:schemeClr val="lt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556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Old Standard TT"/>
              <a:buAutoNum type="arabicPeriod"/>
            </a:pPr>
            <a:r>
              <a:rPr b="1" lang="en" sz="2000">
                <a:solidFill>
                  <a:schemeClr val="lt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Changing requirements</a:t>
            </a:r>
            <a:endParaRPr b="1" sz="2000">
              <a:solidFill>
                <a:schemeClr val="lt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556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Old Standard TT"/>
              <a:buAutoNum type="arabicPeriod"/>
            </a:pPr>
            <a:r>
              <a:rPr b="1" lang="en" sz="2000">
                <a:solidFill>
                  <a:schemeClr val="lt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Deliver frequently</a:t>
            </a:r>
            <a:endParaRPr b="1" sz="2000">
              <a:solidFill>
                <a:schemeClr val="lt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556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Old Standard TT"/>
              <a:buAutoNum type="arabicPeriod"/>
            </a:pPr>
            <a:r>
              <a:rPr b="1" lang="en" sz="2000">
                <a:solidFill>
                  <a:schemeClr val="lt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Work together daily</a:t>
            </a:r>
            <a:endParaRPr b="1" sz="2000">
              <a:solidFill>
                <a:schemeClr val="lt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556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Old Standard TT"/>
              <a:buAutoNum type="arabicPeriod"/>
            </a:pPr>
            <a:r>
              <a:rPr b="1" lang="en" sz="2000">
                <a:solidFill>
                  <a:schemeClr val="lt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Trust the team</a:t>
            </a:r>
            <a:endParaRPr b="1" sz="2000">
              <a:solidFill>
                <a:schemeClr val="lt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556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Old Standard TT"/>
              <a:buAutoNum type="arabicPeriod"/>
            </a:pPr>
            <a:r>
              <a:rPr b="1" lang="en" sz="2000">
                <a:solidFill>
                  <a:schemeClr val="lt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Face to face conversation</a:t>
            </a:r>
            <a:endParaRPr b="1" sz="2000">
              <a:solidFill>
                <a:schemeClr val="lt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556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Old Standard TT"/>
              <a:buAutoNum type="arabicPeriod"/>
            </a:pPr>
            <a:r>
              <a:rPr b="1" lang="en" sz="2000">
                <a:solidFill>
                  <a:schemeClr val="lt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Working software</a:t>
            </a:r>
            <a:endParaRPr b="1" sz="2000">
              <a:solidFill>
                <a:schemeClr val="lt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556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Old Standard TT"/>
              <a:buAutoNum type="arabicPeriod"/>
            </a:pPr>
            <a:r>
              <a:rPr b="1" lang="en" sz="2000">
                <a:solidFill>
                  <a:schemeClr val="lt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Technical excellence, good design</a:t>
            </a:r>
            <a:endParaRPr b="1" sz="2000">
              <a:solidFill>
                <a:schemeClr val="lt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556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Old Standard TT"/>
              <a:buAutoNum type="arabicPeriod"/>
            </a:pPr>
            <a:r>
              <a:rPr b="1" lang="en" sz="2000">
                <a:solidFill>
                  <a:schemeClr val="lt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Team reflects and then tunes.</a:t>
            </a:r>
            <a:endParaRPr b="1" sz="2000">
              <a:solidFill>
                <a:schemeClr val="lt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Source : </a:t>
            </a:r>
            <a:r>
              <a:rPr b="1" lang="en" sz="2000">
                <a:solidFill>
                  <a:schemeClr val="lt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http://agilemanifesto.org/principles.html</a:t>
            </a:r>
            <a:endParaRPr b="1" sz="2000">
              <a:solidFill>
                <a:schemeClr val="lt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52" name="Shape 1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 txBox="1"/>
          <p:nvPr/>
        </p:nvSpPr>
        <p:spPr>
          <a:xfrm>
            <a:off x="228600" y="-151625"/>
            <a:ext cx="7651200" cy="7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 u="sng">
                <a:solidFill>
                  <a:schemeClr val="lt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Agile Principles</a:t>
            </a:r>
            <a:endParaRPr/>
          </a:p>
        </p:txBody>
      </p:sp>
      <p:sp>
        <p:nvSpPr>
          <p:cNvPr id="158" name="Shape 1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59" name="Shape 1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5403" y="279131"/>
            <a:ext cx="8473192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 txBox="1"/>
          <p:nvPr/>
        </p:nvSpPr>
        <p:spPr>
          <a:xfrm>
            <a:off x="198275" y="36575"/>
            <a:ext cx="8584200" cy="7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572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Old Standard TT"/>
              <a:buAutoNum type="romanUcPeriod"/>
            </a:pPr>
            <a:r>
              <a:rPr b="1" lang="en" sz="3600" u="sng">
                <a:solidFill>
                  <a:schemeClr val="lt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Software : How it is developed ? </a:t>
            </a:r>
            <a:endParaRPr u="sng"/>
          </a:p>
        </p:txBody>
      </p:sp>
      <p:sp>
        <p:nvSpPr>
          <p:cNvPr id="165" name="Shape 165"/>
          <p:cNvSpPr txBox="1"/>
          <p:nvPr/>
        </p:nvSpPr>
        <p:spPr>
          <a:xfrm>
            <a:off x="303250" y="794675"/>
            <a:ext cx="7709400" cy="38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Approach : Agile Advantages</a:t>
            </a:r>
            <a:endParaRPr b="1" sz="2000">
              <a:solidFill>
                <a:schemeClr val="lt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556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Old Standard TT"/>
              <a:buAutoNum type="arabicPeriod"/>
            </a:pPr>
            <a:r>
              <a:rPr b="1" lang="en" sz="2000">
                <a:solidFill>
                  <a:schemeClr val="lt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Team Engagement</a:t>
            </a:r>
            <a:endParaRPr b="1" sz="2000">
              <a:solidFill>
                <a:schemeClr val="lt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556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Old Standard TT"/>
              <a:buAutoNum type="arabicPeriod"/>
            </a:pPr>
            <a:r>
              <a:rPr b="1" lang="en" sz="2000">
                <a:solidFill>
                  <a:schemeClr val="lt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Transparency</a:t>
            </a:r>
            <a:endParaRPr b="1" sz="2000">
              <a:solidFill>
                <a:schemeClr val="lt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556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Old Standard TT"/>
              <a:buAutoNum type="arabicPeriod"/>
            </a:pPr>
            <a:r>
              <a:rPr b="1" lang="en" sz="2000">
                <a:solidFill>
                  <a:schemeClr val="lt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Frequent Delivery</a:t>
            </a:r>
            <a:endParaRPr b="1" sz="2000">
              <a:solidFill>
                <a:schemeClr val="lt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556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Old Standard TT"/>
              <a:buAutoNum type="arabicPeriod"/>
            </a:pPr>
            <a:r>
              <a:rPr b="1" lang="en" sz="2000">
                <a:solidFill>
                  <a:schemeClr val="lt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Predictability</a:t>
            </a:r>
            <a:endParaRPr b="1" sz="2000">
              <a:solidFill>
                <a:schemeClr val="lt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556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Old Standard TT"/>
              <a:buAutoNum type="arabicPeriod"/>
            </a:pPr>
            <a:r>
              <a:rPr b="1" lang="en" sz="2000">
                <a:solidFill>
                  <a:schemeClr val="lt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Allows for change</a:t>
            </a:r>
            <a:endParaRPr b="1" sz="2000">
              <a:solidFill>
                <a:schemeClr val="lt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556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Old Standard TT"/>
              <a:buAutoNum type="arabicPeriod"/>
            </a:pPr>
            <a:r>
              <a:rPr b="1" lang="en" sz="2000">
                <a:solidFill>
                  <a:schemeClr val="lt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Business Focus</a:t>
            </a:r>
            <a:endParaRPr b="1" sz="2000">
              <a:solidFill>
                <a:schemeClr val="lt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556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Old Standard TT"/>
              <a:buAutoNum type="arabicPeriod"/>
            </a:pPr>
            <a:r>
              <a:rPr b="1" lang="en" sz="2000">
                <a:solidFill>
                  <a:schemeClr val="lt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Customer Focus</a:t>
            </a:r>
            <a:endParaRPr b="1" sz="2000">
              <a:solidFill>
                <a:schemeClr val="lt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556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Old Standard TT"/>
              <a:buAutoNum type="arabicPeriod"/>
            </a:pPr>
            <a:r>
              <a:rPr b="1" lang="en" sz="2000">
                <a:solidFill>
                  <a:schemeClr val="lt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High Quality</a:t>
            </a:r>
            <a:endParaRPr b="1" sz="2000">
              <a:solidFill>
                <a:schemeClr val="lt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66" name="Shape 1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 txBox="1"/>
          <p:nvPr/>
        </p:nvSpPr>
        <p:spPr>
          <a:xfrm>
            <a:off x="198275" y="36575"/>
            <a:ext cx="8584200" cy="7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572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Old Standard TT"/>
              <a:buAutoNum type="romanUcPeriod"/>
            </a:pPr>
            <a:r>
              <a:rPr b="1" lang="en" sz="3600" u="sng">
                <a:solidFill>
                  <a:schemeClr val="lt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Software : How it is developed ? </a:t>
            </a:r>
            <a:endParaRPr u="sng"/>
          </a:p>
        </p:txBody>
      </p:sp>
      <p:sp>
        <p:nvSpPr>
          <p:cNvPr id="172" name="Shape 172"/>
          <p:cNvSpPr txBox="1"/>
          <p:nvPr/>
        </p:nvSpPr>
        <p:spPr>
          <a:xfrm>
            <a:off x="303250" y="794675"/>
            <a:ext cx="7709400" cy="311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Agile Umbrella :</a:t>
            </a:r>
            <a:endParaRPr b="1" sz="2000">
              <a:solidFill>
                <a:schemeClr val="lt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556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Old Standard TT"/>
              <a:buAutoNum type="arabicPeriod"/>
            </a:pPr>
            <a:r>
              <a:rPr b="1" lang="en" sz="2000">
                <a:solidFill>
                  <a:schemeClr val="lt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Scrum</a:t>
            </a:r>
            <a:endParaRPr b="1" sz="2000">
              <a:solidFill>
                <a:schemeClr val="lt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556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Old Standard TT"/>
              <a:buAutoNum type="arabicPeriod"/>
            </a:pPr>
            <a:r>
              <a:rPr b="1" lang="en" sz="2000">
                <a:solidFill>
                  <a:schemeClr val="lt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Kanban</a:t>
            </a:r>
            <a:endParaRPr b="1" sz="2000">
              <a:solidFill>
                <a:schemeClr val="lt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556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Old Standard TT"/>
              <a:buAutoNum type="arabicPeriod"/>
            </a:pPr>
            <a:r>
              <a:rPr b="1" lang="en" sz="2000">
                <a:solidFill>
                  <a:schemeClr val="lt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SAFe</a:t>
            </a:r>
            <a:endParaRPr b="1" sz="2000">
              <a:solidFill>
                <a:schemeClr val="lt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556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Old Standard TT"/>
              <a:buAutoNum type="arabicPeriod"/>
            </a:pPr>
            <a:r>
              <a:rPr b="1" lang="en" sz="2000">
                <a:solidFill>
                  <a:schemeClr val="lt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XP</a:t>
            </a:r>
            <a:endParaRPr b="1" sz="2000">
              <a:solidFill>
                <a:schemeClr val="lt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id="173" name="Shape 1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8375" y="794675"/>
            <a:ext cx="4827425" cy="383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79" name="Shape 1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0375" y="199075"/>
            <a:ext cx="6076950" cy="456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 txBox="1"/>
          <p:nvPr>
            <p:ph type="title"/>
          </p:nvPr>
        </p:nvSpPr>
        <p:spPr>
          <a:xfrm>
            <a:off x="705550" y="1003575"/>
            <a:ext cx="7948500" cy="294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457200" lvl="0" marL="228600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Scrum </a:t>
            </a:r>
            <a:endParaRPr sz="4800"/>
          </a:p>
        </p:txBody>
      </p:sp>
      <p:sp>
        <p:nvSpPr>
          <p:cNvPr id="185" name="Shape 1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 txBox="1"/>
          <p:nvPr/>
        </p:nvSpPr>
        <p:spPr>
          <a:xfrm>
            <a:off x="198275" y="36575"/>
            <a:ext cx="8584200" cy="7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572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Old Standard TT"/>
              <a:buAutoNum type="romanUcPeriod"/>
            </a:pPr>
            <a:r>
              <a:rPr b="1" lang="en" sz="3600" u="sng">
                <a:solidFill>
                  <a:schemeClr val="lt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Software : How it is developed ? </a:t>
            </a:r>
            <a:endParaRPr u="sng"/>
          </a:p>
        </p:txBody>
      </p:sp>
      <p:sp>
        <p:nvSpPr>
          <p:cNvPr id="191" name="Shape 191"/>
          <p:cNvSpPr txBox="1"/>
          <p:nvPr/>
        </p:nvSpPr>
        <p:spPr>
          <a:xfrm>
            <a:off x="303250" y="794675"/>
            <a:ext cx="7709400" cy="311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Agile : Scrum</a:t>
            </a:r>
            <a:endParaRPr b="1" sz="2000">
              <a:solidFill>
                <a:schemeClr val="lt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556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Old Standard TT"/>
              <a:buAutoNum type="arabicPeriod"/>
            </a:pPr>
            <a:r>
              <a:rPr b="1" lang="en" sz="2000">
                <a:solidFill>
                  <a:schemeClr val="lt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Best when small ( 7</a:t>
            </a:r>
            <a:r>
              <a:rPr b="1" lang="en">
                <a:solidFill>
                  <a:schemeClr val="lt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 +/- </a:t>
            </a:r>
            <a:r>
              <a:rPr b="1" lang="en" sz="2000">
                <a:solidFill>
                  <a:schemeClr val="lt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2)</a:t>
            </a:r>
            <a:endParaRPr b="1" sz="2000">
              <a:solidFill>
                <a:schemeClr val="lt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556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Old Standard TT"/>
              <a:buAutoNum type="arabicPeriod"/>
            </a:pPr>
            <a:r>
              <a:rPr b="1" lang="en" sz="2000">
                <a:solidFill>
                  <a:schemeClr val="lt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Dedicated and persistent</a:t>
            </a:r>
            <a:endParaRPr b="1" sz="2000">
              <a:solidFill>
                <a:schemeClr val="lt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556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Old Standard TT"/>
              <a:buAutoNum type="arabicPeriod"/>
            </a:pPr>
            <a:r>
              <a:rPr b="1" lang="en" sz="2000">
                <a:solidFill>
                  <a:schemeClr val="lt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Cross functional</a:t>
            </a:r>
            <a:endParaRPr b="1" sz="2000">
              <a:solidFill>
                <a:schemeClr val="lt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556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Old Standard TT"/>
              <a:buAutoNum type="arabicPeriod"/>
            </a:pPr>
            <a:r>
              <a:rPr b="1" lang="en" sz="2000">
                <a:solidFill>
                  <a:schemeClr val="lt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Collaborative</a:t>
            </a:r>
            <a:r>
              <a:rPr b="1" lang="en">
                <a:solidFill>
                  <a:schemeClr val="lt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 </a:t>
            </a:r>
            <a:r>
              <a:rPr b="1" lang="en" sz="2000">
                <a:solidFill>
                  <a:schemeClr val="lt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 </a:t>
            </a:r>
            <a:endParaRPr b="1" sz="2000">
              <a:solidFill>
                <a:schemeClr val="lt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7" name="Shape 197"/>
          <p:cNvSpPr txBox="1"/>
          <p:nvPr/>
        </p:nvSpPr>
        <p:spPr>
          <a:xfrm>
            <a:off x="2542600" y="1131350"/>
            <a:ext cx="51669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006621"/>
              </a:solidFill>
              <a:highlight>
                <a:schemeClr val="lt1"/>
              </a:highlight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006621"/>
              </a:solidFill>
              <a:highlight>
                <a:schemeClr val="lt1"/>
              </a:highlight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006621"/>
              </a:solidFill>
              <a:highlight>
                <a:schemeClr val="lt1"/>
              </a:highlight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006621"/>
              </a:solidFill>
              <a:highlight>
                <a:schemeClr val="lt1"/>
              </a:highlight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8" name="Shape 198"/>
          <p:cNvSpPr txBox="1"/>
          <p:nvPr/>
        </p:nvSpPr>
        <p:spPr>
          <a:xfrm>
            <a:off x="1376275" y="1667825"/>
            <a:ext cx="5971500" cy="10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</a:t>
            </a:r>
            <a:r>
              <a:rPr lang="en" sz="3000" u="sng"/>
              <a:t>Lets watch a Video : </a:t>
            </a:r>
            <a:endParaRPr sz="3000" u="sng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 u="sng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 u="sng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 u="sng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 u="sng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         </a:t>
            </a:r>
            <a:endParaRPr sz="3000"/>
          </a:p>
        </p:txBody>
      </p:sp>
      <p:sp>
        <p:nvSpPr>
          <p:cNvPr id="199" name="Shape 199"/>
          <p:cNvSpPr txBox="1"/>
          <p:nvPr/>
        </p:nvSpPr>
        <p:spPr>
          <a:xfrm>
            <a:off x="2256900" y="2743800"/>
            <a:ext cx="3539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006621"/>
                </a:solidFill>
                <a:highlight>
                  <a:schemeClr val="lt1"/>
                </a:highlight>
              </a:rPr>
              <a:t>https://www.youtube.com/watch?v=GXTeFa43730</a:t>
            </a:r>
            <a:endParaRPr/>
          </a:p>
        </p:txBody>
      </p:sp>
      <p:sp>
        <p:nvSpPr>
          <p:cNvPr id="200" name="Shape 200"/>
          <p:cNvSpPr txBox="1"/>
          <p:nvPr/>
        </p:nvSpPr>
        <p:spPr>
          <a:xfrm>
            <a:off x="2017750" y="2390975"/>
            <a:ext cx="42453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</a:rPr>
              <a:t>The hare and the tortoise Story</a:t>
            </a:r>
            <a:endParaRPr sz="2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 txBox="1"/>
          <p:nvPr/>
        </p:nvSpPr>
        <p:spPr>
          <a:xfrm>
            <a:off x="198275" y="36575"/>
            <a:ext cx="8584200" cy="7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572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Old Standard TT"/>
              <a:buAutoNum type="romanUcPeriod"/>
            </a:pPr>
            <a:r>
              <a:rPr b="1" lang="en" sz="3600" u="sng">
                <a:solidFill>
                  <a:schemeClr val="lt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Software : How it is developed ? </a:t>
            </a:r>
            <a:endParaRPr u="sng"/>
          </a:p>
        </p:txBody>
      </p:sp>
      <p:sp>
        <p:nvSpPr>
          <p:cNvPr id="206" name="Shape 206"/>
          <p:cNvSpPr txBox="1"/>
          <p:nvPr/>
        </p:nvSpPr>
        <p:spPr>
          <a:xfrm>
            <a:off x="303250" y="794675"/>
            <a:ext cx="8479200" cy="39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Agile : Scrum : Key Roles </a:t>
            </a:r>
            <a:endParaRPr b="1" sz="2000">
              <a:solidFill>
                <a:schemeClr val="lt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556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Old Standard TT"/>
              <a:buAutoNum type="arabicPeriod"/>
            </a:pPr>
            <a:r>
              <a:rPr b="1" lang="en" sz="2000">
                <a:solidFill>
                  <a:schemeClr val="lt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Scrum Master </a:t>
            </a:r>
            <a:endParaRPr b="1" sz="2000">
              <a:solidFill>
                <a:schemeClr val="lt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556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Old Standard TT"/>
              <a:buAutoNum type="arabicPeriod"/>
            </a:pPr>
            <a:r>
              <a:rPr b="1" lang="en" sz="2000">
                <a:solidFill>
                  <a:schemeClr val="lt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Product Owner </a:t>
            </a:r>
            <a:endParaRPr b="1" sz="2000">
              <a:solidFill>
                <a:schemeClr val="lt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556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Old Standard TT"/>
              <a:buAutoNum type="arabicPeriod"/>
            </a:pPr>
            <a:r>
              <a:rPr b="1" lang="en" sz="2000">
                <a:solidFill>
                  <a:schemeClr val="lt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Team Member</a:t>
            </a:r>
            <a:endParaRPr b="1" sz="2000">
              <a:solidFill>
                <a:schemeClr val="lt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207" name="Shape 207"/>
          <p:cNvSpPr txBox="1"/>
          <p:nvPr/>
        </p:nvSpPr>
        <p:spPr>
          <a:xfrm>
            <a:off x="4012175" y="4644200"/>
            <a:ext cx="46419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8" name="Shape 2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1800" y="1424053"/>
            <a:ext cx="5753975" cy="31301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4" name="Shape 2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7100" y="152400"/>
            <a:ext cx="6274051" cy="4838701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Shape 215"/>
          <p:cNvSpPr txBox="1"/>
          <p:nvPr/>
        </p:nvSpPr>
        <p:spPr>
          <a:xfrm>
            <a:off x="734775" y="641475"/>
            <a:ext cx="1096200" cy="4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 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 txBox="1"/>
          <p:nvPr>
            <p:ph type="title"/>
          </p:nvPr>
        </p:nvSpPr>
        <p:spPr>
          <a:xfrm>
            <a:off x="332325" y="536500"/>
            <a:ext cx="7656900" cy="435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Topics :</a:t>
            </a:r>
            <a:endParaRPr u="sng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/>
          </a:p>
          <a:p>
            <a:pPr indent="-387350" lvl="0" marL="457200" rtl="0">
              <a:spcBef>
                <a:spcPts val="0"/>
              </a:spcBef>
              <a:spcAft>
                <a:spcPts val="0"/>
              </a:spcAft>
              <a:buSzPts val="2500"/>
              <a:buChar char="-"/>
            </a:pPr>
            <a:r>
              <a:rPr lang="en" sz="2500">
                <a:solidFill>
                  <a:schemeClr val="lt1"/>
                </a:solidFill>
              </a:rPr>
              <a:t>Traditional method of software development </a:t>
            </a:r>
            <a:endParaRPr sz="2500">
              <a:solidFill>
                <a:schemeClr val="lt1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87350" lvl="0" marL="457200" rtl="0">
              <a:spcBef>
                <a:spcPts val="0"/>
              </a:spcBef>
              <a:spcAft>
                <a:spcPts val="0"/>
              </a:spcAft>
              <a:buSzPts val="2500"/>
              <a:buChar char="-"/>
            </a:pPr>
            <a:r>
              <a:rPr lang="en" sz="2500"/>
              <a:t>Agile </a:t>
            </a:r>
            <a:endParaRPr sz="2500"/>
          </a:p>
          <a:p>
            <a:pPr indent="-387350" lvl="1" marL="914400" rtl="0">
              <a:spcBef>
                <a:spcPts val="0"/>
              </a:spcBef>
              <a:spcAft>
                <a:spcPts val="0"/>
              </a:spcAft>
              <a:buSzPts val="2500"/>
              <a:buChar char="-"/>
            </a:pPr>
            <a:r>
              <a:rPr lang="en" sz="2500"/>
              <a:t>Scrum </a:t>
            </a:r>
            <a:endParaRPr sz="2500"/>
          </a:p>
          <a:p>
            <a:pPr indent="-387350" lvl="1" marL="914400" rtl="0">
              <a:spcBef>
                <a:spcPts val="0"/>
              </a:spcBef>
              <a:spcAft>
                <a:spcPts val="0"/>
              </a:spcAft>
              <a:buSzPts val="2500"/>
              <a:buChar char="-"/>
            </a:pPr>
            <a:r>
              <a:rPr lang="en" sz="2500"/>
              <a:t>Kanban</a:t>
            </a:r>
            <a:endParaRPr sz="2500"/>
          </a:p>
          <a:p>
            <a:pPr indent="-387350" lvl="1" marL="914400">
              <a:spcBef>
                <a:spcPts val="0"/>
              </a:spcBef>
              <a:spcAft>
                <a:spcPts val="0"/>
              </a:spcAft>
              <a:buSzPts val="2500"/>
              <a:buChar char="-"/>
            </a:pPr>
            <a:r>
              <a:rPr lang="en" sz="2500"/>
              <a:t>Scrumban</a:t>
            </a:r>
            <a:endParaRPr sz="25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Shape 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21" name="Shape 2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90813" y="228600"/>
            <a:ext cx="6048376" cy="4838701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Shape 222"/>
          <p:cNvSpPr txBox="1"/>
          <p:nvPr/>
        </p:nvSpPr>
        <p:spPr>
          <a:xfrm>
            <a:off x="734775" y="641475"/>
            <a:ext cx="1096200" cy="42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 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 txBox="1"/>
          <p:nvPr/>
        </p:nvSpPr>
        <p:spPr>
          <a:xfrm>
            <a:off x="198275" y="36575"/>
            <a:ext cx="8584200" cy="7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572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Old Standard TT"/>
              <a:buAutoNum type="romanUcPeriod"/>
            </a:pPr>
            <a:r>
              <a:rPr b="1" lang="en" sz="3600" u="sng">
                <a:solidFill>
                  <a:schemeClr val="lt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Software : How it is developed ? </a:t>
            </a:r>
            <a:endParaRPr u="sng"/>
          </a:p>
        </p:txBody>
      </p:sp>
      <p:sp>
        <p:nvSpPr>
          <p:cNvPr id="228" name="Shape 228"/>
          <p:cNvSpPr txBox="1"/>
          <p:nvPr/>
        </p:nvSpPr>
        <p:spPr>
          <a:xfrm>
            <a:off x="303250" y="794675"/>
            <a:ext cx="8479200" cy="39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Agile :  Scrum </a:t>
            </a:r>
            <a:endParaRPr b="1" sz="2000">
              <a:solidFill>
                <a:schemeClr val="lt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229" name="Shape 229"/>
          <p:cNvSpPr/>
          <p:nvPr/>
        </p:nvSpPr>
        <p:spPr>
          <a:xfrm>
            <a:off x="4012175" y="1038025"/>
            <a:ext cx="4315500" cy="3522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Shape 230"/>
          <p:cNvSpPr txBox="1"/>
          <p:nvPr/>
        </p:nvSpPr>
        <p:spPr>
          <a:xfrm>
            <a:off x="5038525" y="1072250"/>
            <a:ext cx="1842900" cy="4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            </a:t>
            </a:r>
            <a:r>
              <a:rPr b="1" lang="en" sz="2000"/>
              <a:t> EPIC</a:t>
            </a:r>
            <a:endParaRPr b="1" sz="2000"/>
          </a:p>
        </p:txBody>
      </p:sp>
      <p:sp>
        <p:nvSpPr>
          <p:cNvPr id="231" name="Shape 231"/>
          <p:cNvSpPr/>
          <p:nvPr/>
        </p:nvSpPr>
        <p:spPr>
          <a:xfrm>
            <a:off x="4501625" y="1515350"/>
            <a:ext cx="3336600" cy="2811600"/>
          </a:xfrm>
          <a:prstGeom prst="rect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Shape 232"/>
          <p:cNvSpPr txBox="1"/>
          <p:nvPr/>
        </p:nvSpPr>
        <p:spPr>
          <a:xfrm>
            <a:off x="5038525" y="1529450"/>
            <a:ext cx="2297700" cy="4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            </a:t>
            </a:r>
            <a:r>
              <a:rPr b="1" lang="en" sz="2000"/>
              <a:t>Feature</a:t>
            </a:r>
            <a:endParaRPr b="1" sz="2000"/>
          </a:p>
        </p:txBody>
      </p:sp>
      <p:sp>
        <p:nvSpPr>
          <p:cNvPr id="233" name="Shape 233"/>
          <p:cNvSpPr/>
          <p:nvPr/>
        </p:nvSpPr>
        <p:spPr>
          <a:xfrm>
            <a:off x="4857175" y="1972550"/>
            <a:ext cx="2660400" cy="2193300"/>
          </a:xfrm>
          <a:prstGeom prst="rect">
            <a:avLst/>
          </a:prstGeom>
          <a:solidFill>
            <a:srgbClr val="E6913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Shape 234"/>
          <p:cNvSpPr txBox="1"/>
          <p:nvPr/>
        </p:nvSpPr>
        <p:spPr>
          <a:xfrm>
            <a:off x="5038525" y="1986650"/>
            <a:ext cx="2297700" cy="4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          </a:t>
            </a:r>
            <a:r>
              <a:rPr b="1" lang="en" sz="2000"/>
              <a:t>User Story</a:t>
            </a:r>
            <a:endParaRPr b="1" sz="2000"/>
          </a:p>
        </p:txBody>
      </p:sp>
      <p:sp>
        <p:nvSpPr>
          <p:cNvPr id="235" name="Shape 235"/>
          <p:cNvSpPr/>
          <p:nvPr/>
        </p:nvSpPr>
        <p:spPr>
          <a:xfrm>
            <a:off x="5143500" y="2707325"/>
            <a:ext cx="781500" cy="371100"/>
          </a:xfrm>
          <a:prstGeom prst="rect">
            <a:avLst/>
          </a:prstGeom>
          <a:solidFill>
            <a:srgbClr val="E6913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Task </a:t>
            </a:r>
            <a:endParaRPr/>
          </a:p>
        </p:txBody>
      </p:sp>
      <p:sp>
        <p:nvSpPr>
          <p:cNvPr id="236" name="Shape 236"/>
          <p:cNvSpPr/>
          <p:nvPr/>
        </p:nvSpPr>
        <p:spPr>
          <a:xfrm>
            <a:off x="5143500" y="3316925"/>
            <a:ext cx="781500" cy="371100"/>
          </a:xfrm>
          <a:prstGeom prst="rect">
            <a:avLst/>
          </a:prstGeom>
          <a:solidFill>
            <a:srgbClr val="E6913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Task </a:t>
            </a:r>
            <a:endParaRPr/>
          </a:p>
        </p:txBody>
      </p:sp>
      <p:sp>
        <p:nvSpPr>
          <p:cNvPr id="237" name="Shape 237"/>
          <p:cNvSpPr/>
          <p:nvPr/>
        </p:nvSpPr>
        <p:spPr>
          <a:xfrm>
            <a:off x="6286500" y="2707325"/>
            <a:ext cx="781500" cy="371100"/>
          </a:xfrm>
          <a:prstGeom prst="rect">
            <a:avLst/>
          </a:prstGeom>
          <a:solidFill>
            <a:srgbClr val="E6913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Task </a:t>
            </a:r>
            <a:endParaRPr/>
          </a:p>
        </p:txBody>
      </p:sp>
      <p:sp>
        <p:nvSpPr>
          <p:cNvPr id="238" name="Shape 238"/>
          <p:cNvSpPr/>
          <p:nvPr/>
        </p:nvSpPr>
        <p:spPr>
          <a:xfrm>
            <a:off x="6286500" y="3316925"/>
            <a:ext cx="781500" cy="371100"/>
          </a:xfrm>
          <a:prstGeom prst="rect">
            <a:avLst/>
          </a:prstGeom>
          <a:solidFill>
            <a:srgbClr val="E6913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Task </a:t>
            </a:r>
            <a:endParaRPr/>
          </a:p>
        </p:txBody>
      </p:sp>
      <p:sp>
        <p:nvSpPr>
          <p:cNvPr id="239" name="Shape 239"/>
          <p:cNvSpPr txBox="1"/>
          <p:nvPr/>
        </p:nvSpPr>
        <p:spPr>
          <a:xfrm>
            <a:off x="4012175" y="4644200"/>
            <a:ext cx="46419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 txBox="1"/>
          <p:nvPr/>
        </p:nvSpPr>
        <p:spPr>
          <a:xfrm>
            <a:off x="198275" y="36575"/>
            <a:ext cx="8584200" cy="7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572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Old Standard TT"/>
              <a:buAutoNum type="romanUcPeriod"/>
            </a:pPr>
            <a:r>
              <a:rPr b="1" lang="en" sz="3600" u="sng">
                <a:solidFill>
                  <a:schemeClr val="lt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Software : How it is developed ? </a:t>
            </a:r>
            <a:endParaRPr u="sng"/>
          </a:p>
        </p:txBody>
      </p:sp>
      <p:sp>
        <p:nvSpPr>
          <p:cNvPr id="245" name="Shape 245"/>
          <p:cNvSpPr/>
          <p:nvPr/>
        </p:nvSpPr>
        <p:spPr>
          <a:xfrm>
            <a:off x="2875975" y="1058150"/>
            <a:ext cx="2660400" cy="2193300"/>
          </a:xfrm>
          <a:prstGeom prst="rect">
            <a:avLst/>
          </a:prstGeom>
          <a:solidFill>
            <a:srgbClr val="E6913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Shape 246"/>
          <p:cNvSpPr txBox="1"/>
          <p:nvPr/>
        </p:nvSpPr>
        <p:spPr>
          <a:xfrm>
            <a:off x="3057325" y="1072250"/>
            <a:ext cx="2297700" cy="4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          </a:t>
            </a:r>
            <a:r>
              <a:rPr b="1" lang="en" sz="2000"/>
              <a:t>User Story</a:t>
            </a:r>
            <a:endParaRPr b="1" sz="2000"/>
          </a:p>
        </p:txBody>
      </p:sp>
      <p:sp>
        <p:nvSpPr>
          <p:cNvPr id="247" name="Shape 247"/>
          <p:cNvSpPr/>
          <p:nvPr/>
        </p:nvSpPr>
        <p:spPr>
          <a:xfrm>
            <a:off x="3162300" y="1792925"/>
            <a:ext cx="781500" cy="371100"/>
          </a:xfrm>
          <a:prstGeom prst="rect">
            <a:avLst/>
          </a:prstGeom>
          <a:solidFill>
            <a:srgbClr val="E6913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Task </a:t>
            </a:r>
            <a:endParaRPr/>
          </a:p>
        </p:txBody>
      </p:sp>
      <p:sp>
        <p:nvSpPr>
          <p:cNvPr id="248" name="Shape 248"/>
          <p:cNvSpPr/>
          <p:nvPr/>
        </p:nvSpPr>
        <p:spPr>
          <a:xfrm>
            <a:off x="3162300" y="2402525"/>
            <a:ext cx="781500" cy="371100"/>
          </a:xfrm>
          <a:prstGeom prst="rect">
            <a:avLst/>
          </a:prstGeom>
          <a:solidFill>
            <a:srgbClr val="E6913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Task </a:t>
            </a:r>
            <a:endParaRPr/>
          </a:p>
        </p:txBody>
      </p:sp>
      <p:sp>
        <p:nvSpPr>
          <p:cNvPr id="249" name="Shape 249"/>
          <p:cNvSpPr/>
          <p:nvPr/>
        </p:nvSpPr>
        <p:spPr>
          <a:xfrm>
            <a:off x="4305300" y="1792925"/>
            <a:ext cx="781500" cy="371100"/>
          </a:xfrm>
          <a:prstGeom prst="rect">
            <a:avLst/>
          </a:prstGeom>
          <a:solidFill>
            <a:srgbClr val="E6913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Task </a:t>
            </a:r>
            <a:endParaRPr/>
          </a:p>
        </p:txBody>
      </p:sp>
      <p:sp>
        <p:nvSpPr>
          <p:cNvPr id="250" name="Shape 250"/>
          <p:cNvSpPr/>
          <p:nvPr/>
        </p:nvSpPr>
        <p:spPr>
          <a:xfrm>
            <a:off x="4305300" y="2402525"/>
            <a:ext cx="781500" cy="371100"/>
          </a:xfrm>
          <a:prstGeom prst="rect">
            <a:avLst/>
          </a:prstGeom>
          <a:solidFill>
            <a:srgbClr val="E6913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Task </a:t>
            </a:r>
            <a:endParaRPr/>
          </a:p>
        </p:txBody>
      </p:sp>
      <p:sp>
        <p:nvSpPr>
          <p:cNvPr id="251" name="Shape 251"/>
          <p:cNvSpPr txBox="1"/>
          <p:nvPr/>
        </p:nvSpPr>
        <p:spPr>
          <a:xfrm>
            <a:off x="4012175" y="4644200"/>
            <a:ext cx="46419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Shape 252"/>
          <p:cNvSpPr txBox="1"/>
          <p:nvPr/>
        </p:nvSpPr>
        <p:spPr>
          <a:xfrm>
            <a:off x="198275" y="3349325"/>
            <a:ext cx="5435100" cy="11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User Story :</a:t>
            </a:r>
            <a:endParaRPr b="1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User Story should be short and should be in the following format :</a:t>
            </a:r>
            <a:endParaRPr>
              <a:solidFill>
                <a:schemeClr val="lt1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As a </a:t>
            </a:r>
            <a:r>
              <a:rPr b="1" lang="en">
                <a:solidFill>
                  <a:srgbClr val="A61C00"/>
                </a:solidFill>
              </a:rPr>
              <a:t>&lt;Role&gt;</a:t>
            </a:r>
            <a:r>
              <a:rPr b="1" lang="en"/>
              <a:t>  , I need  </a:t>
            </a:r>
            <a:r>
              <a:rPr b="1" lang="en">
                <a:solidFill>
                  <a:srgbClr val="A61C00"/>
                </a:solidFill>
              </a:rPr>
              <a:t>&lt; Request&gt;</a:t>
            </a:r>
            <a:r>
              <a:rPr b="1" lang="en"/>
              <a:t> , So that  </a:t>
            </a:r>
            <a:r>
              <a:rPr b="1" lang="en">
                <a:solidFill>
                  <a:srgbClr val="A61C00"/>
                </a:solidFill>
              </a:rPr>
              <a:t>&lt;why?&gt;</a:t>
            </a:r>
            <a:endParaRPr b="1">
              <a:solidFill>
                <a:srgbClr val="A61C00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Shape 253"/>
          <p:cNvSpPr/>
          <p:nvPr/>
        </p:nvSpPr>
        <p:spPr>
          <a:xfrm>
            <a:off x="6613075" y="968050"/>
            <a:ext cx="2169300" cy="3149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Estimation : </a:t>
            </a:r>
            <a:endParaRPr b="1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      Using Story points</a:t>
            </a:r>
            <a:endParaRPr b="1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</a:t>
            </a:r>
            <a:r>
              <a:rPr lang="en"/>
              <a:t>g : </a:t>
            </a:r>
            <a:endParaRPr/>
          </a:p>
          <a:p>
            <a:pPr indent="-317500" lvl="0" marL="457200">
              <a:spcBef>
                <a:spcPts val="0"/>
              </a:spcBef>
              <a:spcAft>
                <a:spcPts val="0"/>
              </a:spcAft>
              <a:buSzPts val="1400"/>
              <a:buAutoNum type="alphaLcParenR"/>
            </a:pPr>
            <a:r>
              <a:rPr lang="en"/>
              <a:t>Fibonacci series 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1 2 3 5 8 13 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b)  Shirt Sizes 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XS , S , M , L , XL 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c) Cricket scores 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1, 2, 4 ,6 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59" name="Shape 2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9900" y="218125"/>
            <a:ext cx="7602538" cy="48386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65" name="Shape 2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7563" y="152400"/>
            <a:ext cx="6588867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1" name="Shape 271"/>
          <p:cNvSpPr txBox="1"/>
          <p:nvPr/>
        </p:nvSpPr>
        <p:spPr>
          <a:xfrm>
            <a:off x="198275" y="-115825"/>
            <a:ext cx="8584200" cy="7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572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Old Standard TT"/>
              <a:buAutoNum type="romanUcPeriod"/>
            </a:pPr>
            <a:r>
              <a:rPr b="1" lang="en" sz="3600" u="sng">
                <a:solidFill>
                  <a:schemeClr val="lt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Software : How it is developed ? </a:t>
            </a:r>
            <a:endParaRPr u="sng"/>
          </a:p>
        </p:txBody>
      </p:sp>
      <p:pic>
        <p:nvPicPr>
          <p:cNvPr id="272" name="Shape 2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6563" y="594674"/>
            <a:ext cx="7147625" cy="446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78" name="Shape 2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4700" y="152400"/>
            <a:ext cx="4862441" cy="4838699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Shape 279"/>
          <p:cNvSpPr txBox="1"/>
          <p:nvPr/>
        </p:nvSpPr>
        <p:spPr>
          <a:xfrm>
            <a:off x="443200" y="8165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Events : </a:t>
            </a:r>
            <a:endParaRPr b="1" sz="2000">
              <a:solidFill>
                <a:schemeClr val="lt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556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Old Standard TT"/>
              <a:buAutoNum type="alphaLcParenR"/>
            </a:pPr>
            <a:r>
              <a:rPr b="1" lang="en" sz="2000">
                <a:solidFill>
                  <a:schemeClr val="lt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 Sprint Planning</a:t>
            </a:r>
            <a:endParaRPr b="1" sz="2000">
              <a:solidFill>
                <a:schemeClr val="lt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556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Old Standard TT"/>
              <a:buAutoNum type="alphaLcParenR"/>
            </a:pPr>
            <a:r>
              <a:rPr b="1" lang="en" sz="2000">
                <a:solidFill>
                  <a:schemeClr val="lt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 Daily Scrum </a:t>
            </a:r>
            <a:endParaRPr b="1" sz="2000">
              <a:solidFill>
                <a:schemeClr val="lt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556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Old Standard TT"/>
              <a:buAutoNum type="alphaLcParenR"/>
            </a:pPr>
            <a:r>
              <a:rPr b="1" lang="en" sz="2000">
                <a:solidFill>
                  <a:schemeClr val="lt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 Sprint Review</a:t>
            </a:r>
            <a:endParaRPr b="1" sz="2000">
              <a:solidFill>
                <a:schemeClr val="lt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556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Old Standard TT"/>
              <a:buAutoNum type="alphaLcParenR"/>
            </a:pPr>
            <a:r>
              <a:rPr b="1" lang="en" sz="2000">
                <a:solidFill>
                  <a:schemeClr val="lt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 Sprint Retrospective</a:t>
            </a:r>
            <a:endParaRPr b="1" sz="2000">
              <a:solidFill>
                <a:schemeClr val="lt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 txBox="1"/>
          <p:nvPr>
            <p:ph type="title"/>
          </p:nvPr>
        </p:nvSpPr>
        <p:spPr>
          <a:xfrm>
            <a:off x="705550" y="1003575"/>
            <a:ext cx="7948500" cy="294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457200" lvl="0" marL="228600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Kanban</a:t>
            </a:r>
            <a:endParaRPr sz="4800"/>
          </a:p>
        </p:txBody>
      </p:sp>
      <p:sp>
        <p:nvSpPr>
          <p:cNvPr id="285" name="Shape 2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Shape 290"/>
          <p:cNvSpPr txBox="1"/>
          <p:nvPr>
            <p:ph type="title"/>
          </p:nvPr>
        </p:nvSpPr>
        <p:spPr>
          <a:xfrm>
            <a:off x="332325" y="1096875"/>
            <a:ext cx="7260600" cy="294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Start with what you do now</a:t>
            </a:r>
            <a:endParaRPr sz="1400"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Agree to pursue incremental, evolutionary change</a:t>
            </a:r>
            <a:endParaRPr sz="1400"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Respect the current process, roles, responsibilities &amp; titles</a:t>
            </a:r>
            <a:endParaRPr sz="14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291" name="Shape 29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2" name="Shape 292"/>
          <p:cNvSpPr txBox="1"/>
          <p:nvPr/>
        </p:nvSpPr>
        <p:spPr>
          <a:xfrm>
            <a:off x="186625" y="116650"/>
            <a:ext cx="7779300" cy="7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u="sng">
                <a:solidFill>
                  <a:schemeClr val="lt1"/>
                </a:solidFill>
              </a:rPr>
              <a:t>Kanban :</a:t>
            </a:r>
            <a:endParaRPr sz="3000" u="sng">
              <a:solidFill>
                <a:schemeClr val="lt1"/>
              </a:solidFill>
            </a:endParaRPr>
          </a:p>
        </p:txBody>
      </p:sp>
      <p:sp>
        <p:nvSpPr>
          <p:cNvPr id="293" name="Shape 293"/>
          <p:cNvSpPr txBox="1"/>
          <p:nvPr/>
        </p:nvSpPr>
        <p:spPr>
          <a:xfrm>
            <a:off x="402300" y="886450"/>
            <a:ext cx="3265800" cy="53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 u="sng"/>
              <a:t>Foundational principles :</a:t>
            </a:r>
            <a:endParaRPr b="1" sz="2000" u="sng"/>
          </a:p>
        </p:txBody>
      </p:sp>
      <p:sp>
        <p:nvSpPr>
          <p:cNvPr id="294" name="Shape 294"/>
          <p:cNvSpPr txBox="1"/>
          <p:nvPr/>
        </p:nvSpPr>
        <p:spPr>
          <a:xfrm>
            <a:off x="543025" y="3335700"/>
            <a:ext cx="6694800" cy="12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1. Visualize the workflow</a:t>
            </a:r>
            <a:endParaRPr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2. Limit WIP</a:t>
            </a:r>
            <a:endParaRPr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3. Manage Flow</a:t>
            </a:r>
            <a:endParaRPr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4. Make Process Policies Explicit</a:t>
            </a:r>
            <a:endParaRPr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5. Improve Collaboratively (using models &amp; the scientific method)</a:t>
            </a:r>
            <a:endParaRPr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5" name="Shape 295"/>
          <p:cNvSpPr txBox="1"/>
          <p:nvPr/>
        </p:nvSpPr>
        <p:spPr>
          <a:xfrm>
            <a:off x="543025" y="2730025"/>
            <a:ext cx="3265800" cy="53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 u="sng"/>
              <a:t>Core Principles : </a:t>
            </a:r>
            <a:endParaRPr b="1" sz="2000" u="sng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Shape 3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1" name="Shape 301"/>
          <p:cNvSpPr txBox="1"/>
          <p:nvPr/>
        </p:nvSpPr>
        <p:spPr>
          <a:xfrm>
            <a:off x="34225" y="-35750"/>
            <a:ext cx="7779300" cy="7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u="sng">
                <a:solidFill>
                  <a:schemeClr val="lt1"/>
                </a:solidFill>
              </a:rPr>
              <a:t>Kanban Board:</a:t>
            </a:r>
            <a:endParaRPr sz="3000" u="sng">
              <a:solidFill>
                <a:schemeClr val="lt1"/>
              </a:solidFill>
            </a:endParaRPr>
          </a:p>
        </p:txBody>
      </p:sp>
      <p:pic>
        <p:nvPicPr>
          <p:cNvPr id="302" name="Shape 3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0700" y="909800"/>
            <a:ext cx="8328028" cy="369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/>
          <p:nvPr/>
        </p:nvSpPr>
        <p:spPr>
          <a:xfrm>
            <a:off x="198275" y="36575"/>
            <a:ext cx="8584200" cy="7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735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Old Standard TT"/>
              <a:buAutoNum type="romanUcPeriod"/>
            </a:pPr>
            <a:r>
              <a:rPr b="1" lang="en" sz="2500" u="sng">
                <a:solidFill>
                  <a:schemeClr val="lt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Software : How it is developed ? - Traditional way</a:t>
            </a:r>
            <a:endParaRPr sz="2500" u="sng"/>
          </a:p>
        </p:txBody>
      </p:sp>
      <p:sp>
        <p:nvSpPr>
          <p:cNvPr id="103" name="Shape 103"/>
          <p:cNvSpPr txBox="1"/>
          <p:nvPr/>
        </p:nvSpPr>
        <p:spPr>
          <a:xfrm>
            <a:off x="198275" y="4196050"/>
            <a:ext cx="2496000" cy="7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Old methodology  - Waterfall model</a:t>
            </a:r>
            <a:endParaRPr sz="2000"/>
          </a:p>
        </p:txBody>
      </p:sp>
      <p:sp>
        <p:nvSpPr>
          <p:cNvPr id="104" name="Shape 1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5" name="Shape 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0337" y="588453"/>
            <a:ext cx="9144000" cy="36075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08" name="Shape 3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2200" y="2047300"/>
            <a:ext cx="7534275" cy="1562100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Shape 309"/>
          <p:cNvSpPr txBox="1"/>
          <p:nvPr/>
        </p:nvSpPr>
        <p:spPr>
          <a:xfrm>
            <a:off x="186625" y="116650"/>
            <a:ext cx="7779300" cy="7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u="sng">
                <a:solidFill>
                  <a:schemeClr val="lt1"/>
                </a:solidFill>
              </a:rPr>
              <a:t>Kanban Board:</a:t>
            </a:r>
            <a:endParaRPr sz="3000" u="sng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hape 3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15" name="Shape 3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3525" y="152400"/>
            <a:ext cx="487680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 txBox="1"/>
          <p:nvPr>
            <p:ph type="title"/>
          </p:nvPr>
        </p:nvSpPr>
        <p:spPr>
          <a:xfrm>
            <a:off x="705550" y="1003575"/>
            <a:ext cx="7948500" cy="294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Scrum + </a:t>
            </a:r>
            <a:r>
              <a:rPr lang="en" sz="4800"/>
              <a:t>Kanban= </a:t>
            </a:r>
            <a:endParaRPr sz="48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               </a:t>
            </a:r>
            <a:r>
              <a:rPr lang="en" sz="4800" u="sng"/>
              <a:t>Scrumban</a:t>
            </a:r>
            <a:endParaRPr sz="4800" u="sng"/>
          </a:p>
        </p:txBody>
      </p:sp>
      <p:sp>
        <p:nvSpPr>
          <p:cNvPr id="321" name="Shape 3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hape 3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27" name="Shape 3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8850" y="1225425"/>
            <a:ext cx="6924675" cy="3209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Shape 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33" name="Shape 3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7225" y="843700"/>
            <a:ext cx="7391400" cy="3819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Shape 338"/>
          <p:cNvSpPr txBox="1"/>
          <p:nvPr>
            <p:ph type="title"/>
          </p:nvPr>
        </p:nvSpPr>
        <p:spPr>
          <a:xfrm>
            <a:off x="332325" y="1096875"/>
            <a:ext cx="8426700" cy="294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References :</a:t>
            </a:r>
            <a:endParaRPr sz="18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 u="sng">
                <a:solidFill>
                  <a:schemeClr val="hlink"/>
                </a:solidFill>
                <a:hlinkClick r:id="rId3"/>
              </a:rPr>
              <a:t>http://scrumreferencecard.com/</a:t>
            </a:r>
            <a:endParaRPr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Story of Turtle and Rabbit (new version )  - </a:t>
            </a:r>
            <a:r>
              <a:rPr b="0" lang="en" sz="1050">
                <a:solidFill>
                  <a:srgbClr val="00662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https://www.youtube.com/watch?v=GXTeFa43730</a:t>
            </a:r>
            <a:endParaRPr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 u="sng">
                <a:solidFill>
                  <a:schemeClr val="hlink"/>
                </a:solidFill>
                <a:hlinkClick r:id="rId4"/>
              </a:rPr>
              <a:t>http://www.djaa.com/principles-kanban-method-0</a:t>
            </a:r>
            <a:endParaRPr sz="1800"/>
          </a:p>
          <a:p>
            <a:pPr indent="-342900" lvl="0" marL="45720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https://www.agilealliance.org/what-is-scrumban/</a:t>
            </a:r>
            <a:endParaRPr sz="1800"/>
          </a:p>
        </p:txBody>
      </p:sp>
      <p:sp>
        <p:nvSpPr>
          <p:cNvPr id="339" name="Shape 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Shape 344"/>
          <p:cNvSpPr txBox="1"/>
          <p:nvPr/>
        </p:nvSpPr>
        <p:spPr>
          <a:xfrm>
            <a:off x="303250" y="1879375"/>
            <a:ext cx="9202200" cy="7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lt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                         Thank you 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1" name="Shape 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950" y="280425"/>
            <a:ext cx="9143999" cy="4583945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Shape 112"/>
          <p:cNvSpPr txBox="1"/>
          <p:nvPr/>
        </p:nvSpPr>
        <p:spPr>
          <a:xfrm>
            <a:off x="0" y="-304800"/>
            <a:ext cx="9564000" cy="94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Software Development  : Drawbacks due to  traditional model </a:t>
            </a:r>
            <a:endParaRPr sz="12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8" name="Shape 118"/>
          <p:cNvSpPr txBox="1"/>
          <p:nvPr/>
        </p:nvSpPr>
        <p:spPr>
          <a:xfrm>
            <a:off x="361575" y="363125"/>
            <a:ext cx="7709400" cy="38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 u="sng">
                <a:solidFill>
                  <a:schemeClr val="lt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Drawbacks in Traditional Software Development method :</a:t>
            </a:r>
            <a:endParaRPr b="1" sz="2000" u="sng">
              <a:solidFill>
                <a:schemeClr val="lt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660000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Lack of : </a:t>
            </a:r>
            <a:endParaRPr b="1" sz="2000">
              <a:solidFill>
                <a:srgbClr val="660000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55600" lvl="0" marL="457200" rtl="0">
              <a:spcBef>
                <a:spcPts val="0"/>
              </a:spcBef>
              <a:spcAft>
                <a:spcPts val="0"/>
              </a:spcAft>
              <a:buSzPts val="2000"/>
              <a:buFont typeface="Old Standard TT"/>
              <a:buAutoNum type="arabicPeriod"/>
            </a:pPr>
            <a:r>
              <a:rPr b="1" lang="en" sz="2000">
                <a:latin typeface="Old Standard TT"/>
                <a:ea typeface="Old Standard TT"/>
                <a:cs typeface="Old Standard TT"/>
                <a:sym typeface="Old Standard TT"/>
              </a:rPr>
              <a:t>Team Engagement</a:t>
            </a:r>
            <a:endParaRPr b="1" sz="200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55600" lvl="0" marL="457200" rtl="0">
              <a:spcBef>
                <a:spcPts val="0"/>
              </a:spcBef>
              <a:spcAft>
                <a:spcPts val="0"/>
              </a:spcAft>
              <a:buSzPts val="2000"/>
              <a:buFont typeface="Old Standard TT"/>
              <a:buAutoNum type="arabicPeriod"/>
            </a:pPr>
            <a:r>
              <a:rPr b="1" lang="en" sz="2000">
                <a:latin typeface="Old Standard TT"/>
                <a:ea typeface="Old Standard TT"/>
                <a:cs typeface="Old Standard TT"/>
                <a:sym typeface="Old Standard TT"/>
              </a:rPr>
              <a:t>Transparency</a:t>
            </a:r>
            <a:endParaRPr b="1" sz="200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55600" lvl="0" marL="457200" rtl="0">
              <a:spcBef>
                <a:spcPts val="0"/>
              </a:spcBef>
              <a:spcAft>
                <a:spcPts val="0"/>
              </a:spcAft>
              <a:buSzPts val="2000"/>
              <a:buFont typeface="Old Standard TT"/>
              <a:buAutoNum type="arabicPeriod"/>
            </a:pPr>
            <a:r>
              <a:rPr b="1" lang="en" sz="2000">
                <a:latin typeface="Old Standard TT"/>
                <a:ea typeface="Old Standard TT"/>
                <a:cs typeface="Old Standard TT"/>
                <a:sym typeface="Old Standard TT"/>
              </a:rPr>
              <a:t>Frequent Delivery</a:t>
            </a:r>
            <a:endParaRPr b="1" sz="200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55600" lvl="0" marL="457200" rtl="0">
              <a:spcBef>
                <a:spcPts val="0"/>
              </a:spcBef>
              <a:spcAft>
                <a:spcPts val="0"/>
              </a:spcAft>
              <a:buSzPts val="2000"/>
              <a:buFont typeface="Old Standard TT"/>
              <a:buAutoNum type="arabicPeriod"/>
            </a:pPr>
            <a:r>
              <a:rPr b="1" lang="en" sz="2000">
                <a:latin typeface="Old Standard TT"/>
                <a:ea typeface="Old Standard TT"/>
                <a:cs typeface="Old Standard TT"/>
                <a:sym typeface="Old Standard TT"/>
              </a:rPr>
              <a:t>Predictability</a:t>
            </a:r>
            <a:endParaRPr b="1" sz="200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55600" lvl="0" marL="457200" rtl="0">
              <a:spcBef>
                <a:spcPts val="0"/>
              </a:spcBef>
              <a:spcAft>
                <a:spcPts val="0"/>
              </a:spcAft>
              <a:buSzPts val="2000"/>
              <a:buFont typeface="Old Standard TT"/>
              <a:buAutoNum type="arabicPeriod"/>
            </a:pPr>
            <a:r>
              <a:rPr b="1" lang="en" sz="2000">
                <a:latin typeface="Old Standard TT"/>
                <a:ea typeface="Old Standard TT"/>
                <a:cs typeface="Old Standard TT"/>
                <a:sym typeface="Old Standard TT"/>
              </a:rPr>
              <a:t>Change</a:t>
            </a:r>
            <a:endParaRPr b="1" sz="200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55600" lvl="0" marL="457200" rtl="0">
              <a:spcBef>
                <a:spcPts val="0"/>
              </a:spcBef>
              <a:spcAft>
                <a:spcPts val="0"/>
              </a:spcAft>
              <a:buSzPts val="2000"/>
              <a:buFont typeface="Old Standard TT"/>
              <a:buAutoNum type="arabicPeriod"/>
            </a:pPr>
            <a:r>
              <a:rPr b="1" lang="en" sz="2000">
                <a:latin typeface="Old Standard TT"/>
                <a:ea typeface="Old Standard TT"/>
                <a:cs typeface="Old Standard TT"/>
                <a:sym typeface="Old Standard TT"/>
              </a:rPr>
              <a:t>Business Focus</a:t>
            </a:r>
            <a:endParaRPr b="1" sz="200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55600" lvl="0" marL="457200" rtl="0">
              <a:spcBef>
                <a:spcPts val="0"/>
              </a:spcBef>
              <a:spcAft>
                <a:spcPts val="0"/>
              </a:spcAft>
              <a:buSzPts val="2000"/>
              <a:buFont typeface="Old Standard TT"/>
              <a:buAutoNum type="arabicPeriod"/>
            </a:pPr>
            <a:r>
              <a:rPr b="1" lang="en" sz="2000">
                <a:latin typeface="Old Standard TT"/>
                <a:ea typeface="Old Standard TT"/>
                <a:cs typeface="Old Standard TT"/>
                <a:sym typeface="Old Standard TT"/>
              </a:rPr>
              <a:t>Customer Focus</a:t>
            </a:r>
            <a:endParaRPr b="1" sz="200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55600" lvl="0" marL="457200" rtl="0">
              <a:spcBef>
                <a:spcPts val="0"/>
              </a:spcBef>
              <a:spcAft>
                <a:spcPts val="0"/>
              </a:spcAft>
              <a:buSzPts val="2000"/>
              <a:buFont typeface="Old Standard TT"/>
              <a:buAutoNum type="arabicPeriod"/>
            </a:pPr>
            <a:r>
              <a:rPr b="1" lang="en" sz="2000">
                <a:latin typeface="Old Standard TT"/>
                <a:ea typeface="Old Standard TT"/>
                <a:cs typeface="Old Standard TT"/>
                <a:sym typeface="Old Standard TT"/>
              </a:rPr>
              <a:t>Quality</a:t>
            </a:r>
            <a:endParaRPr b="1" sz="200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757575"/>
                </a:solidFill>
                <a:highlight>
                  <a:srgbClr val="FFFFFF"/>
                </a:highlight>
              </a:rPr>
              <a:t>Traditional “waterfall” development depends on a perfect understanding of the product requirements at the outset and minimal errors executing each phase.</a:t>
            </a:r>
            <a:endParaRPr b="1" sz="1800">
              <a:solidFill>
                <a:schemeClr val="lt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 txBox="1"/>
          <p:nvPr>
            <p:ph type="title"/>
          </p:nvPr>
        </p:nvSpPr>
        <p:spPr>
          <a:xfrm>
            <a:off x="705550" y="1003575"/>
            <a:ext cx="7948500" cy="294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Agile :  The Game Changer </a:t>
            </a:r>
            <a:endParaRPr u="sng"/>
          </a:p>
        </p:txBody>
      </p:sp>
      <p:sp>
        <p:nvSpPr>
          <p:cNvPr id="124" name="Shape 1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5" name="Shape 125"/>
          <p:cNvSpPr txBox="1"/>
          <p:nvPr/>
        </p:nvSpPr>
        <p:spPr>
          <a:xfrm>
            <a:off x="758100" y="2729225"/>
            <a:ext cx="70845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757575"/>
                </a:solidFill>
                <a:highlight>
                  <a:srgbClr val="FFFFFF"/>
                </a:highlight>
              </a:rPr>
              <a:t>Agile </a:t>
            </a:r>
            <a:r>
              <a:rPr i="1" lang="en" sz="1800">
                <a:solidFill>
                  <a:srgbClr val="757575"/>
                </a:solidFill>
                <a:highlight>
                  <a:srgbClr val="FFFFFF"/>
                </a:highlight>
              </a:rPr>
              <a:t>blends all development activities into each iteration, adapting to discovered realities at fixed intervals.</a:t>
            </a:r>
            <a:endParaRPr sz="18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 txBox="1"/>
          <p:nvPr/>
        </p:nvSpPr>
        <p:spPr>
          <a:xfrm>
            <a:off x="198275" y="36575"/>
            <a:ext cx="8584200" cy="7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572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Old Standard TT"/>
              <a:buAutoNum type="romanUcPeriod"/>
            </a:pPr>
            <a:r>
              <a:rPr b="1" lang="en" sz="3600" u="sng">
                <a:solidFill>
                  <a:schemeClr val="lt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Software : How it is developed ? </a:t>
            </a:r>
            <a:endParaRPr u="sng"/>
          </a:p>
        </p:txBody>
      </p:sp>
      <p:sp>
        <p:nvSpPr>
          <p:cNvPr id="131" name="Shape 131"/>
          <p:cNvSpPr txBox="1"/>
          <p:nvPr/>
        </p:nvSpPr>
        <p:spPr>
          <a:xfrm>
            <a:off x="303250" y="794675"/>
            <a:ext cx="7709400" cy="311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Approach : Agile </a:t>
            </a:r>
            <a:endParaRPr b="1" sz="2000">
              <a:solidFill>
                <a:schemeClr val="lt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Agile </a:t>
            </a:r>
            <a:r>
              <a:rPr lang="en" sz="2000">
                <a:solidFill>
                  <a:schemeClr val="lt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is a group of software development methods in which requirements and solutions evolve through collaboration between self-organizing , cross-functional teams.</a:t>
            </a:r>
            <a:endParaRPr sz="2000">
              <a:solidFill>
                <a:schemeClr val="lt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32" name="Shape 1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8" name="Shape 1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4450" y="433388"/>
            <a:ext cx="6515100" cy="4276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4" name="Shape 1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537275"/>
            <a:ext cx="8839201" cy="4350544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Shape 145"/>
          <p:cNvSpPr txBox="1"/>
          <p:nvPr/>
        </p:nvSpPr>
        <p:spPr>
          <a:xfrm>
            <a:off x="0" y="0"/>
            <a:ext cx="85374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FF00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Software Development  : Agile </a:t>
            </a:r>
            <a:endParaRPr sz="1800">
              <a:solidFill>
                <a:srgbClr val="00FF00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